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10.3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 fontScale="85000" lnSpcReduction="20000"/>
          </a:bodyPr>
          <a:lstStyle/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/>
              <a:t>Find the probability of drawing all diamonds when you draw 5 cards from a standard deck of 52 cards</a:t>
            </a:r>
            <a:r>
              <a:rPr lang="en-US" sz="4000" dirty="0" smtClean="0"/>
              <a:t>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/>
              <a:t>Find the odds in favor of drawing a heart when you draw 1 card from a standard deck of 52 cards. 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 smtClean="0"/>
              <a:t>The </a:t>
            </a:r>
            <a:r>
              <a:rPr lang="en-US" sz="4000" dirty="0"/>
              <a:t>responses to a survey are shown in the table. What is the experimental probability that a randomly chosen subject said “yes</a:t>
            </a:r>
            <a:r>
              <a:rPr lang="en-US" sz="4000" dirty="0" smtClean="0"/>
              <a:t>?”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10.3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6608"/>
            <a:ext cx="3505200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reeform 3"/>
          <p:cNvSpPr/>
          <p:nvPr/>
        </p:nvSpPr>
        <p:spPr>
          <a:xfrm>
            <a:off x="8267700" y="1064588"/>
            <a:ext cx="742950" cy="4840912"/>
          </a:xfrm>
          <a:custGeom>
            <a:avLst/>
            <a:gdLst>
              <a:gd name="connsiteX0" fmla="*/ 0 w 742950"/>
              <a:gd name="connsiteY0" fmla="*/ 4840912 h 4840912"/>
              <a:gd name="connsiteX1" fmla="*/ 114300 w 742950"/>
              <a:gd name="connsiteY1" fmla="*/ 4821862 h 4840912"/>
              <a:gd name="connsiteX2" fmla="*/ 247650 w 742950"/>
              <a:gd name="connsiteY2" fmla="*/ 4745662 h 4840912"/>
              <a:gd name="connsiteX3" fmla="*/ 304800 w 742950"/>
              <a:gd name="connsiteY3" fmla="*/ 4688512 h 4840912"/>
              <a:gd name="connsiteX4" fmla="*/ 400050 w 742950"/>
              <a:gd name="connsiteY4" fmla="*/ 4631362 h 4840912"/>
              <a:gd name="connsiteX5" fmla="*/ 495300 w 742950"/>
              <a:gd name="connsiteY5" fmla="*/ 4498012 h 4840912"/>
              <a:gd name="connsiteX6" fmla="*/ 590550 w 742950"/>
              <a:gd name="connsiteY6" fmla="*/ 4364662 h 4840912"/>
              <a:gd name="connsiteX7" fmla="*/ 628650 w 742950"/>
              <a:gd name="connsiteY7" fmla="*/ 4212262 h 4840912"/>
              <a:gd name="connsiteX8" fmla="*/ 647700 w 742950"/>
              <a:gd name="connsiteY8" fmla="*/ 4155112 h 4840912"/>
              <a:gd name="connsiteX9" fmla="*/ 666750 w 742950"/>
              <a:gd name="connsiteY9" fmla="*/ 4021762 h 4840912"/>
              <a:gd name="connsiteX10" fmla="*/ 685800 w 742950"/>
              <a:gd name="connsiteY10" fmla="*/ 3659812 h 4840912"/>
              <a:gd name="connsiteX11" fmla="*/ 704850 w 742950"/>
              <a:gd name="connsiteY11" fmla="*/ 2993062 h 4840912"/>
              <a:gd name="connsiteX12" fmla="*/ 723900 w 742950"/>
              <a:gd name="connsiteY12" fmla="*/ 2802562 h 4840912"/>
              <a:gd name="connsiteX13" fmla="*/ 742950 w 742950"/>
              <a:gd name="connsiteY13" fmla="*/ 2573962 h 4840912"/>
              <a:gd name="connsiteX14" fmla="*/ 723900 w 742950"/>
              <a:gd name="connsiteY14" fmla="*/ 287962 h 4840912"/>
              <a:gd name="connsiteX15" fmla="*/ 628650 w 742950"/>
              <a:gd name="connsiteY15" fmla="*/ 192712 h 4840912"/>
              <a:gd name="connsiteX16" fmla="*/ 590550 w 742950"/>
              <a:gd name="connsiteY16" fmla="*/ 135562 h 4840912"/>
              <a:gd name="connsiteX17" fmla="*/ 533400 w 742950"/>
              <a:gd name="connsiteY17" fmla="*/ 116512 h 4840912"/>
              <a:gd name="connsiteX18" fmla="*/ 476250 w 742950"/>
              <a:gd name="connsiteY18" fmla="*/ 78412 h 4840912"/>
              <a:gd name="connsiteX19" fmla="*/ 438150 w 742950"/>
              <a:gd name="connsiteY19" fmla="*/ 21262 h 4840912"/>
              <a:gd name="connsiteX20" fmla="*/ 381000 w 742950"/>
              <a:gd name="connsiteY20" fmla="*/ 2212 h 4840912"/>
              <a:gd name="connsiteX21" fmla="*/ 171450 w 742950"/>
              <a:gd name="connsiteY21" fmla="*/ 2212 h 4840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2950" h="4840912">
                <a:moveTo>
                  <a:pt x="0" y="4840912"/>
                </a:moveTo>
                <a:cubicBezTo>
                  <a:pt x="38100" y="4834562"/>
                  <a:pt x="77303" y="4832961"/>
                  <a:pt x="114300" y="4821862"/>
                </a:cubicBezTo>
                <a:cubicBezTo>
                  <a:pt x="143413" y="4813128"/>
                  <a:pt x="221344" y="4767584"/>
                  <a:pt x="247650" y="4745662"/>
                </a:cubicBezTo>
                <a:cubicBezTo>
                  <a:pt x="268346" y="4728415"/>
                  <a:pt x="283247" y="4704676"/>
                  <a:pt x="304800" y="4688512"/>
                </a:cubicBezTo>
                <a:cubicBezTo>
                  <a:pt x="334421" y="4666296"/>
                  <a:pt x="368300" y="4650412"/>
                  <a:pt x="400050" y="4631362"/>
                </a:cubicBezTo>
                <a:cubicBezTo>
                  <a:pt x="586825" y="4382329"/>
                  <a:pt x="356021" y="4693003"/>
                  <a:pt x="495300" y="4498012"/>
                </a:cubicBezTo>
                <a:cubicBezTo>
                  <a:pt x="613445" y="4332609"/>
                  <a:pt x="500760" y="4499347"/>
                  <a:pt x="590550" y="4364662"/>
                </a:cubicBezTo>
                <a:cubicBezTo>
                  <a:pt x="603250" y="4313862"/>
                  <a:pt x="614872" y="4262780"/>
                  <a:pt x="628650" y="4212262"/>
                </a:cubicBezTo>
                <a:cubicBezTo>
                  <a:pt x="633934" y="4192889"/>
                  <a:pt x="643762" y="4174803"/>
                  <a:pt x="647700" y="4155112"/>
                </a:cubicBezTo>
                <a:cubicBezTo>
                  <a:pt x="656506" y="4111083"/>
                  <a:pt x="660400" y="4066212"/>
                  <a:pt x="666750" y="4021762"/>
                </a:cubicBezTo>
                <a:cubicBezTo>
                  <a:pt x="673100" y="3901112"/>
                  <a:pt x="681328" y="3780546"/>
                  <a:pt x="685800" y="3659812"/>
                </a:cubicBezTo>
                <a:cubicBezTo>
                  <a:pt x="694029" y="3437624"/>
                  <a:pt x="694978" y="3215183"/>
                  <a:pt x="704850" y="2993062"/>
                </a:cubicBezTo>
                <a:cubicBezTo>
                  <a:pt x="707684" y="2929308"/>
                  <a:pt x="718122" y="2866117"/>
                  <a:pt x="723900" y="2802562"/>
                </a:cubicBezTo>
                <a:cubicBezTo>
                  <a:pt x="730823" y="2726412"/>
                  <a:pt x="736600" y="2650162"/>
                  <a:pt x="742950" y="2573962"/>
                </a:cubicBezTo>
                <a:cubicBezTo>
                  <a:pt x="736600" y="1811962"/>
                  <a:pt x="742480" y="1049762"/>
                  <a:pt x="723900" y="287962"/>
                </a:cubicBezTo>
                <a:cubicBezTo>
                  <a:pt x="722850" y="244929"/>
                  <a:pt x="655100" y="210345"/>
                  <a:pt x="628650" y="192712"/>
                </a:cubicBezTo>
                <a:cubicBezTo>
                  <a:pt x="615950" y="173662"/>
                  <a:pt x="608428" y="149865"/>
                  <a:pt x="590550" y="135562"/>
                </a:cubicBezTo>
                <a:cubicBezTo>
                  <a:pt x="574870" y="123018"/>
                  <a:pt x="551361" y="125492"/>
                  <a:pt x="533400" y="116512"/>
                </a:cubicBezTo>
                <a:cubicBezTo>
                  <a:pt x="512922" y="106273"/>
                  <a:pt x="495300" y="91112"/>
                  <a:pt x="476250" y="78412"/>
                </a:cubicBezTo>
                <a:cubicBezTo>
                  <a:pt x="463550" y="59362"/>
                  <a:pt x="456028" y="35565"/>
                  <a:pt x="438150" y="21262"/>
                </a:cubicBezTo>
                <a:cubicBezTo>
                  <a:pt x="422470" y="8718"/>
                  <a:pt x="401029" y="3643"/>
                  <a:pt x="381000" y="2212"/>
                </a:cubicBezTo>
                <a:cubicBezTo>
                  <a:pt x="311328" y="-2765"/>
                  <a:pt x="241300" y="2212"/>
                  <a:pt x="171450" y="2212"/>
                </a:cubicBezTo>
              </a:path>
            </a:pathLst>
          </a:custGeom>
          <a:noFill/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33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66,640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≈0.0005</m:t>
                    </m:r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1:3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14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≈0.6</m:t>
                    </m:r>
                    <m:r>
                      <a:rPr lang="en-US" sz="4400" b="0" i="1" smtClean="0">
                        <a:latin typeface="Cambria Math"/>
                      </a:rPr>
                      <m:t>4</m:t>
                    </m:r>
                    <m:r>
                      <a:rPr lang="en-US" sz="4400" b="0" i="1" smtClean="0">
                        <a:latin typeface="Cambria Math"/>
                      </a:rPr>
                      <m:t>3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179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10.3 Quiz</vt:lpstr>
      <vt:lpstr>10.3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80</cp:revision>
  <dcterms:created xsi:type="dcterms:W3CDTF">2010-08-17T17:31:29Z</dcterms:created>
  <dcterms:modified xsi:type="dcterms:W3CDTF">2013-03-06T19:46:01Z</dcterms:modified>
</cp:coreProperties>
</file>